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Roboto Mon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RobotoMono-regular.fntdata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RobotoMono-italic.fntdata"/><Relationship Id="rId21" Type="http://schemas.openxmlformats.org/officeDocument/2006/relationships/slide" Target="slides/slide16.xml"/><Relationship Id="rId43" Type="http://schemas.openxmlformats.org/officeDocument/2006/relationships/font" Target="fonts/RobotoMono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RobotoMon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rxiv.org/abs/1704.04861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image-net.org/about" TargetMode="External"/><Relationship Id="rId3" Type="http://schemas.openxmlformats.org/officeDocument/2006/relationships/hyperlink" Target="https://www.image-net.org/download.php#:~:text=This%20dataset%20spans%201000%20object,images%20and%20100%2C000%20test%20images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ythontutorials.eu/deep-learning/transfer-learning/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dictionary.com/e/american-sign-language/" TargetMode="External"/><Relationship Id="rId3" Type="http://schemas.openxmlformats.org/officeDocument/2006/relationships/hyperlink" Target="https://about.fb.com/news/2023/02/meta-quest-direct-touch-use-your-fingers-in-vr/" TargetMode="External"/><Relationship Id="rId4" Type="http://schemas.openxmlformats.org/officeDocument/2006/relationships/hyperlink" Target="https://www.wired.com/story/apple-vision-pro-hands-on-january-2024/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activation-functions-neural-networks-1cbd9f8d91d6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ytorch.org/vision/stable/models.htm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f7d45098d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f7d45098d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f7d4a2abe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f7d4a2abe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f7d45098d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f7d45098d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f7d3fb040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f7d3fb040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f7d45098d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f7d45098d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ce32de6ae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ce32de6ae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f7d3fb040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f7d3fb040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f7d4a2abe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f7d4a2abe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ce32de6ae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ce32de6ae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ce32de6ae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ce32de6ae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Citation: https://arxiv.org/abs/1704.04861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e32de6ae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e32de6ae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ce32de6ae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ce32de6ae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Citation: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https://arxiv.org/abs/1704.04861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ce32de6aef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ce32de6ae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https://image-net.org/about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https://www.image-net.org/download.php#:~:text=This%20dataset%20spans%201000%20object,images%20and%20100%2C000%20test%20images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ce32de6ae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ce32de6ae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https://pythontutorials.eu/deep-learning/transfer-learning/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ce32de6ae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ce32de6ae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ce32de6aef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ce32de6ae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ce32de6ae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ce32de6ae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ce32de6aef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ce32de6aef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ce32de6ae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ce32de6ae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ce32de6aef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ce32de6aef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ce32de6aef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ce32de6aef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ce32de6ae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ce32de6ae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f7d4a2abe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f7d4a2abe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ce32de6aef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ce32de6aef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ce32de6aef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ce32de6aef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ce32de6aef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ce32de6aef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https://www.buzzfeednews.com/article/pranavdixit/ai-generated-art-hands-fingers-messed-up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ce32de6ae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ce32de6ae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f7d45098d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f7d45098d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f7d4a2abe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f7d4a2abe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cf06263b00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cf06263b00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sources top to bottom: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https://www.dictionary.com/e/american-sign-language/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https://about.fb.com/news/2023/02/meta-quest-direct-touch-use-your-fingers-in-vr/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https://www.wired.com/story/apple-vision-pro-hands-on-january-2024/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f7d4a2abe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f7d4a2abe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f7d4a2ab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f7d4a2ab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f7d3fb040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f7d3fb040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https://towardsdatascience.com/activation-functions-neural-networks-1cbd9f8d91d6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f7d45098d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f7d45098d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f7d45098d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f7d45098d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Normalizing: </a:t>
            </a:r>
            <a:r>
              <a:rPr lang="en" sz="1050">
                <a:solidFill>
                  <a:srgbClr val="FFFFFF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normalized_value = (original_value - mean) / std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https://pytorch.org/vision/stable/models.html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Relationship Id="rId5" Type="http://schemas.openxmlformats.org/officeDocument/2006/relationships/image" Target="../media/image15.png"/><Relationship Id="rId6" Type="http://schemas.openxmlformats.org/officeDocument/2006/relationships/image" Target="../media/image21.png"/><Relationship Id="rId7" Type="http://schemas.openxmlformats.org/officeDocument/2006/relationships/image" Target="../media/image26.png"/><Relationship Id="rId8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4.jpg"/><Relationship Id="rId5" Type="http://schemas.openxmlformats.org/officeDocument/2006/relationships/image" Target="../media/image2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 Gesture Recognition via Webcam Using CNNs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Khalid Brelvi, Lucas Connell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Optimization, Loss, and Training</a:t>
            </a:r>
            <a:endParaRPr/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Adam Optimizer, Cross Entropy Loss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Training: 75/15/15 Training / Validation / Test Split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3500 Images, 500 of each category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Trained with 10 Epochs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Total training time around 1.5 hours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1: Results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and Validation Results</a:t>
            </a:r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525" y="1657350"/>
            <a:ext cx="607695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and Validation Results</a:t>
            </a:r>
            <a:endParaRPr/>
          </a:p>
        </p:txBody>
      </p:sp>
      <p:pic>
        <p:nvPicPr>
          <p:cNvPr id="137" name="Google Shape;137;p25"/>
          <p:cNvPicPr preferRelativeResize="0"/>
          <p:nvPr/>
        </p:nvPicPr>
        <p:blipFill rotWithShape="1">
          <a:blip r:embed="rId3">
            <a:alphaModFix/>
          </a:blip>
          <a:srcRect b="0" l="0" r="0" t="11496"/>
          <a:stretch/>
        </p:blipFill>
        <p:spPr>
          <a:xfrm>
            <a:off x="816575" y="1017725"/>
            <a:ext cx="7510849" cy="375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1: Challenges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Hurdles</a:t>
            </a:r>
            <a:endParaRPr/>
          </a:p>
        </p:txBody>
      </p:sp>
      <p:sp>
        <p:nvSpPr>
          <p:cNvPr id="153" name="Google Shape;153;p2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</a:t>
            </a:r>
            <a:r>
              <a:rPr lang="en"/>
              <a:t>is not very good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Test accuracy &gt; 60%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Does not function well under the same conditions that the dataset was acquired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Computational resources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Re-training the CNN takes ~1.5 hrs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Uses 80% of available memory, rendering computer otherwise unusable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Things that worked well: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Seamless live feed integration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CNN trains quickly for running on local machine</a:t>
            </a:r>
            <a:endParaRPr/>
          </a:p>
        </p:txBody>
      </p:sp>
      <p:pic>
        <p:nvPicPr>
          <p:cNvPr id="154" name="Google Shape;1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5625" y="0"/>
            <a:ext cx="3188374" cy="254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5617" y="2559675"/>
            <a:ext cx="3188384" cy="254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2: </a:t>
            </a:r>
            <a:r>
              <a:rPr lang="en"/>
              <a:t>Transfer</a:t>
            </a:r>
            <a:r>
              <a:rPr lang="en"/>
              <a:t> Learning via MobileNetV2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2: State of the Art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MobileNet and ImageNet</a:t>
            </a:r>
            <a:endParaRPr/>
          </a:p>
        </p:txBody>
      </p:sp>
      <p:sp>
        <p:nvSpPr>
          <p:cNvPr id="171" name="Google Shape;171;p31"/>
          <p:cNvSpPr txBox="1"/>
          <p:nvPr>
            <p:ph idx="1" type="body"/>
          </p:nvPr>
        </p:nvSpPr>
        <p:spPr>
          <a:xfrm>
            <a:off x="311700" y="1152475"/>
            <a:ext cx="510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Why reinvent the wheel?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MobileNet is an efficient, lightweight architecture for object detection/recognition tasks: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4.2m parameters, 14 hidden CNN layers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Uses depth-wise separable convolutions to reduce compute cost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275" y="832894"/>
            <a:ext cx="3362025" cy="370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650" y="3349975"/>
            <a:ext cx="4657725" cy="13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1"/>
          <p:cNvSpPr txBox="1"/>
          <p:nvPr/>
        </p:nvSpPr>
        <p:spPr>
          <a:xfrm>
            <a:off x="8072700" y="4643700"/>
            <a:ext cx="6711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[1]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75" name="Google Shape;175;p31"/>
          <p:cNvSpPr txBox="1"/>
          <p:nvPr/>
        </p:nvSpPr>
        <p:spPr>
          <a:xfrm>
            <a:off x="3136075" y="4100875"/>
            <a:ext cx="1751400" cy="276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6" name="Google Shape;176;p31"/>
          <p:cNvSpPr txBox="1"/>
          <p:nvPr/>
        </p:nvSpPr>
        <p:spPr>
          <a:xfrm>
            <a:off x="3136075" y="4377475"/>
            <a:ext cx="1751400" cy="2766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/ Motivation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Mobilenet vs Others</a:t>
            </a:r>
            <a:endParaRPr/>
          </a:p>
        </p:txBody>
      </p:sp>
      <p:sp>
        <p:nvSpPr>
          <p:cNvPr id="182" name="Google Shape;182;p32"/>
          <p:cNvSpPr txBox="1"/>
          <p:nvPr>
            <p:ph idx="1" type="body"/>
          </p:nvPr>
        </p:nvSpPr>
        <p:spPr>
          <a:xfrm>
            <a:off x="311700" y="1152475"/>
            <a:ext cx="786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MobileNet is more accurate AND more efficient than other common CNN architectures</a:t>
            </a:r>
            <a:endParaRPr/>
          </a:p>
        </p:txBody>
      </p:sp>
      <p:pic>
        <p:nvPicPr>
          <p:cNvPr id="183" name="Google Shape;1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6925" y="2231950"/>
            <a:ext cx="4810125" cy="16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2"/>
          <p:cNvSpPr txBox="1"/>
          <p:nvPr/>
        </p:nvSpPr>
        <p:spPr>
          <a:xfrm>
            <a:off x="8388125" y="4681525"/>
            <a:ext cx="64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[1]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85" name="Google Shape;185;p32"/>
          <p:cNvSpPr txBox="1"/>
          <p:nvPr/>
        </p:nvSpPr>
        <p:spPr>
          <a:xfrm>
            <a:off x="2337200" y="3086925"/>
            <a:ext cx="4311900" cy="2151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ImageNet</a:t>
            </a:r>
            <a:endParaRPr/>
          </a:p>
        </p:txBody>
      </p:sp>
      <p:sp>
        <p:nvSpPr>
          <p:cNvPr id="191" name="Google Shape;191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MobileNet is trained on the ImageNet dataset: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Considered the forefront dataset for image classification models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Based on WordNet, a compilation of nouns and phrases (~80,000) nouns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IlSVRC has </a:t>
            </a:r>
            <a:r>
              <a:rPr lang="en"/>
              <a:t>1000 object classes with over 1m images (most common subset)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cannot recreate this </a:t>
            </a:r>
            <a:r>
              <a:rPr lang="en"/>
              <a:t>level of ‘expertise’ in a model easily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Enter: Transfer Learning</a:t>
            </a:r>
            <a:endParaRPr/>
          </a:p>
        </p:txBody>
      </p:sp>
      <p:sp>
        <p:nvSpPr>
          <p:cNvPr id="192" name="Google Shape;192;p33"/>
          <p:cNvSpPr txBox="1"/>
          <p:nvPr/>
        </p:nvSpPr>
        <p:spPr>
          <a:xfrm>
            <a:off x="8277525" y="4725625"/>
            <a:ext cx="6861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[2][3]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Learning</a:t>
            </a:r>
            <a:endParaRPr/>
          </a:p>
        </p:txBody>
      </p:sp>
      <p:sp>
        <p:nvSpPr>
          <p:cNvPr id="198" name="Google Shape;198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MobileNet is already trained on ~1000 categories which makes it </a:t>
            </a:r>
            <a:r>
              <a:rPr lang="en"/>
              <a:t>excellent</a:t>
            </a:r>
            <a:r>
              <a:rPr lang="en"/>
              <a:t> at object detection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By ‘freezing’ the hidden layers of MobileNet, and adapting the output layer to accomplish our own task, we can ‘transfer’ MobileNet’s knowledge to perform a new task</a:t>
            </a:r>
            <a:endParaRPr/>
          </a:p>
        </p:txBody>
      </p:sp>
      <p:sp>
        <p:nvSpPr>
          <p:cNvPr id="199" name="Google Shape;199;p34"/>
          <p:cNvSpPr txBox="1"/>
          <p:nvPr/>
        </p:nvSpPr>
        <p:spPr>
          <a:xfrm>
            <a:off x="8134150" y="4674425"/>
            <a:ext cx="6981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[4]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r>
              <a:rPr lang="en"/>
              <a:t> 2: Design + Implementation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Customizing MobileNet Architecture</a:t>
            </a:r>
            <a:endParaRPr/>
          </a:p>
        </p:txBody>
      </p:sp>
      <p:sp>
        <p:nvSpPr>
          <p:cNvPr id="210" name="Google Shape;210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7 Gestures = 7 output layers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Thumbs up / thumbs down, numbers 1 - 5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Done with the following piece of code: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(yes, that’s it!)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model_output = Dense</a:t>
            </a:r>
            <a:r>
              <a:rPr lang="en" sz="12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 sz="12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activation = </a:t>
            </a:r>
            <a:r>
              <a:rPr lang="en" sz="12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'softmax'</a:t>
            </a:r>
            <a:r>
              <a:rPr lang="en" sz="12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model_output = model_output</a:t>
            </a:r>
            <a:r>
              <a:rPr lang="en" sz="12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model.layers</a:t>
            </a:r>
            <a:r>
              <a:rPr lang="en" sz="12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2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-2</a:t>
            </a:r>
            <a:r>
              <a:rPr lang="en" sz="12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.output</a:t>
            </a:r>
            <a:r>
              <a:rPr lang="en" sz="12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2000" y="159750"/>
            <a:ext cx="3450200" cy="38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6"/>
          <p:cNvSpPr/>
          <p:nvPr/>
        </p:nvSpPr>
        <p:spPr>
          <a:xfrm>
            <a:off x="5629625" y="3776950"/>
            <a:ext cx="3130500" cy="186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6"/>
          <p:cNvSpPr/>
          <p:nvPr/>
        </p:nvSpPr>
        <p:spPr>
          <a:xfrm>
            <a:off x="8126800" y="3962950"/>
            <a:ext cx="137700" cy="323700"/>
          </a:xfrm>
          <a:prstGeom prst="downArrow">
            <a:avLst>
              <a:gd fmla="val 50000" name="adj1"/>
              <a:gd fmla="val 55065" name="adj2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6"/>
          <p:cNvSpPr txBox="1"/>
          <p:nvPr/>
        </p:nvSpPr>
        <p:spPr>
          <a:xfrm>
            <a:off x="7897250" y="4286650"/>
            <a:ext cx="8628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</a:rPr>
              <a:t>1 x 1 x 7</a:t>
            </a:r>
            <a:endParaRPr sz="11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Creation + Processing</a:t>
            </a:r>
            <a:endParaRPr/>
          </a:p>
        </p:txBody>
      </p:sp>
      <p:sp>
        <p:nvSpPr>
          <p:cNvPr id="220" name="Google Shape;220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Khalid created a simple image capturing script to save images into directories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Created integer labels for each category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Randomly shuffled data + labels then split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Preprocessed images into 224x224x3 images with pixel values in range [0,1] (required input to MobileNet model)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Saved processed images into a directory,  so it doesn’t have to be redone every time we run the model</a:t>
            </a:r>
            <a:endParaRPr/>
          </a:p>
        </p:txBody>
      </p:sp>
      <p:pic>
        <p:nvPicPr>
          <p:cNvPr id="221" name="Google Shape;2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0675" y="3466898"/>
            <a:ext cx="1741100" cy="13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5075" y="3466885"/>
            <a:ext cx="1741100" cy="1305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3975" y="3466888"/>
            <a:ext cx="1741100" cy="130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62875" y="3466900"/>
            <a:ext cx="1741100" cy="130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1736" y="3466899"/>
            <a:ext cx="1741138" cy="130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52800" y="77775"/>
            <a:ext cx="1551734" cy="11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04525" y="77783"/>
            <a:ext cx="1551725" cy="1163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Optimization, Loss, and Training</a:t>
            </a:r>
            <a:endParaRPr/>
          </a:p>
        </p:txBody>
      </p:sp>
      <p:sp>
        <p:nvSpPr>
          <p:cNvPr id="233" name="Google Shape;233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Adam Optimizer, Cross Entropy Loss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Training: 75/25 Training / Validation Split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3500 Images, 500 of each category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Trained with 50 Epochs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Total training time around 4 minutes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2: Results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and Validation Results</a:t>
            </a:r>
            <a:endParaRPr/>
          </a:p>
        </p:txBody>
      </p:sp>
      <p:sp>
        <p:nvSpPr>
          <p:cNvPr id="244" name="Google Shape;244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140275" cy="326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2950" y="1152475"/>
            <a:ext cx="4287251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CNN’s</a:t>
            </a:r>
            <a:endParaRPr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CNN’s are widely used for image classification tasks due their feature extraction capabilities and simple design process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question: How can CNN’s be applied to a hand gesture recognition task using a webcam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 approaches: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Create and optimize a custom CNN (Approach 1: Khalid)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a pre-trained model and tailor it to perform our task (Approach 2: Lucas)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2: Challenges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Hurdles</a:t>
            </a:r>
            <a:endParaRPr/>
          </a:p>
        </p:txBody>
      </p:sp>
      <p:sp>
        <p:nvSpPr>
          <p:cNvPr id="262" name="Google Shape;262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Computational power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Preprocessing image dataset required &gt; 12 GB RAM on Colab (not </a:t>
            </a:r>
            <a:r>
              <a:rPr lang="en"/>
              <a:t>feasible</a:t>
            </a:r>
            <a:r>
              <a:rPr lang="en"/>
              <a:t> on personal machine)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Building a robust dataset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entirely accomplished - 3500 images takes &gt; 2 hours to upload into Drive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management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types and array sizes are always </a:t>
            </a:r>
            <a:r>
              <a:rPr lang="en"/>
              <a:t>finicky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Things that worked well</a:t>
            </a:r>
            <a:r>
              <a:rPr lang="en"/>
              <a:t>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Colab VM GPU access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Consulting Keras documentation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Used Colab premade code snippet to capture images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Online tutorials for code basis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268" name="Google Shape;268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simple approach of using MobileNet as a basis for transfer learning proved to be effective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simple ReLU CNN can be e</a:t>
            </a:r>
            <a:r>
              <a:rPr lang="en"/>
              <a:t>ffective at gesture recognition under the right circumstances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one shown today would require more depth to achieve this goal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CNN’s are an effective </a:t>
            </a:r>
            <a:r>
              <a:rPr lang="en"/>
              <a:t>tool for object recognition tasks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Hand gesture recognition is more difficult than expected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 / Next Steps</a:t>
            </a:r>
            <a:endParaRPr/>
          </a:p>
        </p:txBody>
      </p:sp>
      <p:sp>
        <p:nvSpPr>
          <p:cNvPr id="274" name="Google Shape;274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is a need for a more robust universal dataset for hand gestures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all know how AI handles hands, even transformers…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Configure </a:t>
            </a:r>
            <a:r>
              <a:rPr b="1" i="1" lang="en"/>
              <a:t>live</a:t>
            </a:r>
            <a:r>
              <a:rPr lang="en"/>
              <a:t> image capture (approach 2)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Computationally intensive and difficult on Colab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complex architecture (approach 1)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Could train model on Colab then run video feed locally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4700" y="1933324"/>
            <a:ext cx="2905051" cy="1998299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5"/>
          <p:cNvSpPr txBox="1"/>
          <p:nvPr/>
        </p:nvSpPr>
        <p:spPr>
          <a:xfrm>
            <a:off x="5654975" y="3931625"/>
            <a:ext cx="2884500" cy="1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Image from Buzzfeed [5]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1 References</a:t>
            </a:r>
            <a:endParaRPr/>
          </a:p>
        </p:txBody>
      </p:sp>
      <p:sp>
        <p:nvSpPr>
          <p:cNvPr id="287" name="Google Shape;287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12700" lvl="0" marL="355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1. Writing custom datasets, DataLoaders and transforms. (n.d.). </a:t>
            </a:r>
            <a:r>
              <a:rPr i="1" lang="en" sz="1100">
                <a:solidFill>
                  <a:schemeClr val="dk1"/>
                </a:solidFill>
              </a:rPr>
              <a:t>Writing Custom Datasets, DataLoaders and Transforms - PyTorch Tutorials 2.3.0+cu121 documentation</a:t>
            </a:r>
            <a:r>
              <a:rPr lang="en" sz="1100">
                <a:solidFill>
                  <a:schemeClr val="dk1"/>
                </a:solidFill>
              </a:rPr>
              <a:t>. Retrieved April 23, 2024, from https://pytorch.org/tutorials/beginner/data_loading_tutorial.html</a:t>
            </a:r>
            <a:endParaRPr sz="1100">
              <a:solidFill>
                <a:schemeClr val="dk1"/>
              </a:solidFill>
            </a:endParaRPr>
          </a:p>
          <a:p>
            <a:pPr indent="-12700" lvl="0" marL="355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2. Sharma, S. (2022, November 20). Activation functions in neural networks. </a:t>
            </a:r>
            <a:r>
              <a:rPr i="1" lang="en" sz="1100">
                <a:solidFill>
                  <a:schemeClr val="dk1"/>
                </a:solidFill>
              </a:rPr>
              <a:t>Medium</a:t>
            </a:r>
            <a:r>
              <a:rPr lang="en" sz="1100">
                <a:solidFill>
                  <a:schemeClr val="dk1"/>
                </a:solidFill>
              </a:rPr>
              <a:t>. Towards Data Science. Retrieved April 23, 2024, from https://towardsdatascience.com/activation-functions-neural-networks-1cbd9f8d91d6</a:t>
            </a:r>
            <a:endParaRPr sz="1100">
              <a:solidFill>
                <a:schemeClr val="dk1"/>
              </a:solidFill>
            </a:endParaRPr>
          </a:p>
          <a:p>
            <a:pPr indent="-12700" lvl="0" marL="355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3. Models and pre-trained weights. (n.d.). </a:t>
            </a:r>
            <a:r>
              <a:rPr i="1" lang="en" sz="1100">
                <a:solidFill>
                  <a:schemeClr val="dk1"/>
                </a:solidFill>
              </a:rPr>
              <a:t>Models and pre-trained weights - Torchvision 0.17 documentation</a:t>
            </a:r>
            <a:r>
              <a:rPr lang="en" sz="1100">
                <a:solidFill>
                  <a:schemeClr val="dk1"/>
                </a:solidFill>
              </a:rPr>
              <a:t>. Retrieved April 23, 2024, from https://pytorch.org/vision/stable/models.html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‌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2 References</a:t>
            </a:r>
            <a:endParaRPr/>
          </a:p>
        </p:txBody>
      </p:sp>
      <p:sp>
        <p:nvSpPr>
          <p:cNvPr id="293" name="Google Shape;293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39">
                <a:solidFill>
                  <a:schemeClr val="dk1"/>
                </a:solidFill>
              </a:rPr>
              <a:t>[1] A. G. Howard </a:t>
            </a:r>
            <a:r>
              <a:rPr i="1" lang="en" sz="4939">
                <a:solidFill>
                  <a:schemeClr val="dk1"/>
                </a:solidFill>
              </a:rPr>
              <a:t>et al.</a:t>
            </a:r>
            <a:r>
              <a:rPr lang="en" sz="4939">
                <a:solidFill>
                  <a:schemeClr val="dk1"/>
                </a:solidFill>
              </a:rPr>
              <a:t>, “MobileNets: Efficient Convolutional Neural Networks for Mobile Vision Applications,” </a:t>
            </a:r>
            <a:r>
              <a:rPr i="1" lang="en" sz="4939">
                <a:solidFill>
                  <a:schemeClr val="dk1"/>
                </a:solidFill>
              </a:rPr>
              <a:t>arXiv.org</a:t>
            </a:r>
            <a:r>
              <a:rPr lang="en" sz="4939">
                <a:solidFill>
                  <a:schemeClr val="dk1"/>
                </a:solidFill>
              </a:rPr>
              <a:t>, 2017. </a:t>
            </a:r>
            <a:r>
              <a:rPr lang="en" sz="4939">
                <a:solidFill>
                  <a:schemeClr val="dk1"/>
                </a:solidFill>
              </a:rPr>
              <a:t>https://arxiv.org/abs/1704.04861 </a:t>
            </a:r>
            <a:endParaRPr sz="4939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939">
                <a:solidFill>
                  <a:schemeClr val="dk1"/>
                </a:solidFill>
              </a:rPr>
              <a:t>[2] “ImageNet,” </a:t>
            </a:r>
            <a:r>
              <a:rPr i="1" lang="en" sz="4939">
                <a:solidFill>
                  <a:schemeClr val="dk1"/>
                </a:solidFill>
              </a:rPr>
              <a:t>Image-net.org</a:t>
            </a:r>
            <a:r>
              <a:rPr lang="en" sz="4939">
                <a:solidFill>
                  <a:schemeClr val="dk1"/>
                </a:solidFill>
              </a:rPr>
              <a:t>, 2020. https://image-net.org/about (accessed Apr. 23, 2024).</a:t>
            </a:r>
            <a:endParaRPr sz="4939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939">
                <a:solidFill>
                  <a:schemeClr val="dk1"/>
                </a:solidFill>
              </a:rPr>
              <a:t>[3] “ImageNet,” </a:t>
            </a:r>
            <a:r>
              <a:rPr i="1" lang="en" sz="4939">
                <a:solidFill>
                  <a:schemeClr val="dk1"/>
                </a:solidFill>
              </a:rPr>
              <a:t>www.image-net.org</a:t>
            </a:r>
            <a:r>
              <a:rPr lang="en" sz="4939">
                <a:solidFill>
                  <a:schemeClr val="dk1"/>
                </a:solidFill>
              </a:rPr>
              <a:t>, 2020. https://www.image-net.org/download.php#:~:text=This%20dataset%20spans%201000%20object (accessed Apr. 23, 2024).</a:t>
            </a:r>
            <a:endParaRPr sz="4939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939">
                <a:solidFill>
                  <a:schemeClr val="dk1"/>
                </a:solidFill>
              </a:rPr>
              <a:t>[4] S. Mathôt , “Customizing MobileNetV2 through Transfer Learning,” </a:t>
            </a:r>
            <a:r>
              <a:rPr i="1" lang="en" sz="4939">
                <a:solidFill>
                  <a:schemeClr val="dk1"/>
                </a:solidFill>
              </a:rPr>
              <a:t>Python Tutorials</a:t>
            </a:r>
            <a:r>
              <a:rPr lang="en" sz="4939">
                <a:solidFill>
                  <a:schemeClr val="dk1"/>
                </a:solidFill>
              </a:rPr>
              <a:t>, 2018. https://pythontutorials.eu/deep-learning/transfer-learning/ (accessed Apr. 23, 2024).</a:t>
            </a:r>
            <a:endParaRPr sz="4939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939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39">
                <a:solidFill>
                  <a:schemeClr val="dk1"/>
                </a:solidFill>
              </a:rPr>
              <a:t>[5] P. Dixit, “AI Image Generators Keep Messing Up Hands. Here’s Why.,” </a:t>
            </a:r>
            <a:r>
              <a:rPr i="1" lang="en" sz="4939">
                <a:solidFill>
                  <a:schemeClr val="dk1"/>
                </a:solidFill>
              </a:rPr>
              <a:t>BuzzFeed News</a:t>
            </a:r>
            <a:r>
              <a:rPr lang="en" sz="4939">
                <a:solidFill>
                  <a:schemeClr val="dk1"/>
                </a:solidFill>
              </a:rPr>
              <a:t>, Jan. 31, 2023. https://www.buzzfeednews.com/article/pranavdixit/ai-generated-art-hands-fingers-messed-up</a:t>
            </a:r>
            <a:endParaRPr sz="4939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939">
                <a:solidFill>
                  <a:schemeClr val="dk1"/>
                </a:solidFill>
              </a:rPr>
              <a:t>‌</a:t>
            </a:r>
            <a:endParaRPr sz="4939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‌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</a:t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Sign language recognition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Entertainment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New form of interface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5925" y="-41675"/>
            <a:ext cx="4378075" cy="171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2800" y="1623425"/>
            <a:ext cx="3339924" cy="18786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pple's Vision Pro Headset Shows the Future of Computing Is Bulky and Weird  | WIRED" id="75" name="Google Shape;75;p16"/>
          <p:cNvPicPr preferRelativeResize="0"/>
          <p:nvPr/>
        </p:nvPicPr>
        <p:blipFill rotWithShape="1">
          <a:blip r:embed="rId5">
            <a:alphaModFix/>
          </a:blip>
          <a:srcRect b="24301" l="0" r="0" t="8696"/>
          <a:stretch/>
        </p:blipFill>
        <p:spPr>
          <a:xfrm>
            <a:off x="5528200" y="3326575"/>
            <a:ext cx="3615800" cy="181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1: Building a Custom ReLU CNN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1: Design + Implementation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ReLU?</a:t>
            </a:r>
            <a:endParaRPr/>
          </a:p>
        </p:txBody>
      </p:sp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Lower latency on live feed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Better results during testing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Standard in other similar CNNs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92" name="Google Shape;92;p19"/>
          <p:cNvPicPr preferRelativeResize="0"/>
          <p:nvPr/>
        </p:nvPicPr>
        <p:blipFill rotWithShape="1">
          <a:blip r:embed="rId3">
            <a:alphaModFix/>
          </a:blip>
          <a:srcRect b="0" l="0" r="49989" t="0"/>
          <a:stretch/>
        </p:blipFill>
        <p:spPr>
          <a:xfrm>
            <a:off x="5946279" y="2571750"/>
            <a:ext cx="3197721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9"/>
          <p:cNvPicPr preferRelativeResize="0"/>
          <p:nvPr/>
        </p:nvPicPr>
        <p:blipFill rotWithShape="1">
          <a:blip r:embed="rId3">
            <a:alphaModFix/>
          </a:blip>
          <a:srcRect b="0" l="49989" r="0" t="0"/>
          <a:stretch/>
        </p:blipFill>
        <p:spPr>
          <a:xfrm>
            <a:off x="5946275" y="0"/>
            <a:ext cx="3197725" cy="2571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/>
          <p:cNvPicPr preferRelativeResize="0"/>
          <p:nvPr/>
        </p:nvPicPr>
        <p:blipFill rotWithShape="1">
          <a:blip r:embed="rId4">
            <a:alphaModFix/>
          </a:blip>
          <a:srcRect b="0" l="29849" r="0" t="54493"/>
          <a:stretch/>
        </p:blipFill>
        <p:spPr>
          <a:xfrm>
            <a:off x="0" y="3825575"/>
            <a:ext cx="4473600" cy="13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5275" y="2507650"/>
            <a:ext cx="4581007" cy="13179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/>
        </p:nvSpPr>
        <p:spPr>
          <a:xfrm>
            <a:off x="311700" y="2949263"/>
            <a:ext cx="7764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ReLU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7" name="Google Shape;97;p19"/>
          <p:cNvSpPr txBox="1"/>
          <p:nvPr/>
        </p:nvSpPr>
        <p:spPr>
          <a:xfrm>
            <a:off x="4741787" y="4267188"/>
            <a:ext cx="10347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Sigmoid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Architecture</a:t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 convolution layers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Should probably be larger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7 output nodes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Thumbs-up/down, numbers 1-5</a:t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52500"/>
            <a:ext cx="457200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Creation</a:t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Originally tried to collect images in a variety of locations and lightings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Re-gathered dataset reducing variance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Images resized, converted to Tensor, then normalized </a:t>
            </a:r>
            <a:r>
              <a:rPr lang="en"/>
              <a:t>similarly</a:t>
            </a:r>
            <a:r>
              <a:rPr lang="en"/>
              <a:t> to ImageNet</a:t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6050" y="0"/>
            <a:ext cx="1727950" cy="129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5916" y="1285075"/>
            <a:ext cx="1727958" cy="129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5919" y="3847550"/>
            <a:ext cx="1727957" cy="129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16050" y="2581050"/>
            <a:ext cx="1727950" cy="1295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